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9"/>
  </p:notesMasterIdLst>
  <p:sldIdLst>
    <p:sldId id="256" r:id="rId2"/>
    <p:sldId id="258" r:id="rId3"/>
    <p:sldId id="267" r:id="rId4"/>
    <p:sldId id="257" r:id="rId5"/>
    <p:sldId id="259" r:id="rId6"/>
    <p:sldId id="262" r:id="rId7"/>
    <p:sldId id="260" r:id="rId8"/>
    <p:sldId id="281" r:id="rId9"/>
    <p:sldId id="282" r:id="rId10"/>
    <p:sldId id="263" r:id="rId11"/>
    <p:sldId id="268" r:id="rId12"/>
    <p:sldId id="274" r:id="rId13"/>
    <p:sldId id="275" r:id="rId14"/>
    <p:sldId id="273" r:id="rId15"/>
    <p:sldId id="276" r:id="rId16"/>
    <p:sldId id="277" r:id="rId17"/>
    <p:sldId id="279" r:id="rId18"/>
    <p:sldId id="280" r:id="rId19"/>
    <p:sldId id="264" r:id="rId20"/>
    <p:sldId id="270" r:id="rId21"/>
    <p:sldId id="272" r:id="rId22"/>
    <p:sldId id="265" r:id="rId23"/>
    <p:sldId id="269" r:id="rId24"/>
    <p:sldId id="283" r:id="rId25"/>
    <p:sldId id="278" r:id="rId26"/>
    <p:sldId id="266" r:id="rId27"/>
    <p:sldId id="261" r:id="rId28"/>
    <p:sldId id="284" r:id="rId29"/>
    <p:sldId id="285" r:id="rId30"/>
    <p:sldId id="288" r:id="rId31"/>
    <p:sldId id="289" r:id="rId32"/>
    <p:sldId id="287" r:id="rId33"/>
    <p:sldId id="290" r:id="rId34"/>
    <p:sldId id="292" r:id="rId35"/>
    <p:sldId id="286" r:id="rId36"/>
    <p:sldId id="293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1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42" d="100"/>
          <a:sy n="42" d="100"/>
        </p:scale>
        <p:origin x="1326" y="54"/>
      </p:cViewPr>
      <p:guideLst>
        <p:guide orient="horz" pos="2157"/>
        <p:guide pos="31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15089-FBD9-984D-83F4-771A9F8042E8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7F685-F876-4942-B5D3-B6851B7A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7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specifically, faith-based organizations have the ability to play an important role in</a:t>
            </a:r>
            <a:r>
              <a:rPr lang="en-US" baseline="0" dirty="0" smtClean="0"/>
              <a:t> </a:t>
            </a:r>
            <a:r>
              <a:rPr lang="en-US" dirty="0" smtClean="0"/>
              <a:t>the response to and recovery from natural and manmade disasters. It has long been observed that</a:t>
            </a:r>
          </a:p>
          <a:p>
            <a:r>
              <a:rPr lang="en-US" dirty="0" smtClean="0"/>
              <a:t>individuals turn to religion and faith-based organizations following catastrophic events. Disaster</a:t>
            </a:r>
            <a:r>
              <a:rPr lang="en-US" baseline="0" dirty="0" smtClean="0"/>
              <a:t> </a:t>
            </a:r>
            <a:r>
              <a:rPr lang="en-US" dirty="0" smtClean="0"/>
              <a:t>victims, in addition to the general public, not only use religion and spirituality as a coping tool in </a:t>
            </a:r>
          </a:p>
          <a:p>
            <a:r>
              <a:rPr lang="en-US" dirty="0" smtClean="0"/>
              <a:t>Rivera and Nickels 6</a:t>
            </a:r>
            <a:r>
              <a:rPr lang="en-US" baseline="0" dirty="0" smtClean="0"/>
              <a:t> </a:t>
            </a:r>
            <a:r>
              <a:rPr lang="en-US" dirty="0" smtClean="0"/>
              <a:t>a variety of settings (Yates et al., 1981; Gillard and Paton, 1999; Schmuck, 2000; Smith et al.,2000; Greene, 2002; Banerjee and Pyles, 2004; </a:t>
            </a:r>
            <a:r>
              <a:rPr lang="en-US" dirty="0" err="1" smtClean="0"/>
              <a:t>Bankoff</a:t>
            </a:r>
            <a:r>
              <a:rPr lang="en-US" dirty="0" smtClean="0"/>
              <a:t>, 2004; Lawson, 2010), but also as a way</a:t>
            </a:r>
            <a:r>
              <a:rPr lang="en-US" baseline="0" dirty="0" smtClean="0"/>
              <a:t> </a:t>
            </a:r>
            <a:r>
              <a:rPr lang="en-US" dirty="0" smtClean="0"/>
              <a:t>to explain and understand disaster events (Kroll-Smith and Couch, 1987; Hutton and </a:t>
            </a:r>
            <a:r>
              <a:rPr lang="en-US" dirty="0" err="1" smtClean="0"/>
              <a:t>Haque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smtClean="0"/>
              <a:t>2003; Chester, 2005). Psychologically, faith-based organizations and the spiritual services they</a:t>
            </a:r>
            <a:r>
              <a:rPr lang="en-US" baseline="0" dirty="0" smtClean="0"/>
              <a:t> </a:t>
            </a:r>
            <a:r>
              <a:rPr lang="en-US" dirty="0" smtClean="0"/>
              <a:t>provide have been shown to lower levels of anxiety and depression (Schuster et al., 2001;</a:t>
            </a:r>
            <a:r>
              <a:rPr lang="en-US" baseline="0" dirty="0" smtClean="0"/>
              <a:t> </a:t>
            </a:r>
            <a:r>
              <a:rPr lang="en-US" dirty="0" smtClean="0"/>
              <a:t>Trevino and </a:t>
            </a:r>
            <a:r>
              <a:rPr lang="en-US" dirty="0" err="1" smtClean="0"/>
              <a:t>Pargament</a:t>
            </a:r>
            <a:r>
              <a:rPr lang="en-US" dirty="0" smtClean="0"/>
              <a:t>, 2007) by providing a positive world view, personal empowerment, a</a:t>
            </a:r>
          </a:p>
          <a:p>
            <a:r>
              <a:rPr lang="en-US" dirty="0" smtClean="0"/>
              <a:t>sense of control, guidance for decision making, and social support (Koenig, 2006) which have</a:t>
            </a:r>
            <a:r>
              <a:rPr lang="en-US" baseline="0" dirty="0" smtClean="0"/>
              <a:t> </a:t>
            </a:r>
            <a:r>
              <a:rPr lang="en-US" dirty="0" smtClean="0"/>
              <a:t>been shown to be critical sources of community resilience in the aftermath of disasters (Weiss et</a:t>
            </a:r>
          </a:p>
          <a:p>
            <a:r>
              <a:rPr lang="en-US" dirty="0" smtClean="0"/>
              <a:t>al., 2003; Koenig, 2006; </a:t>
            </a:r>
            <a:r>
              <a:rPr lang="en-US" dirty="0" err="1" smtClean="0"/>
              <a:t>Alawiyah</a:t>
            </a:r>
            <a:r>
              <a:rPr lang="en-US" dirty="0" smtClean="0"/>
              <a:t> et al., 2011).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7F685-F876-4942-B5D3-B6851B7ABB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03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returned from Oklahoma, I</a:t>
            </a:r>
            <a:r>
              <a:rPr lang="en-US" baseline="0" dirty="0" smtClean="0"/>
              <a:t> had a moment when all the excitement and energy of the deployment had subsided and</a:t>
            </a:r>
          </a:p>
          <a:p>
            <a:r>
              <a:rPr lang="en-US" baseline="0" dirty="0" smtClean="0"/>
              <a:t>I thought… “This could happen at our church”. We are of a similar size congregation, demographics, respond to needs in a similar way, are </a:t>
            </a:r>
          </a:p>
          <a:p>
            <a:r>
              <a:rPr lang="en-US" baseline="0" dirty="0" smtClean="0"/>
              <a:t>Equally respected in the community and turned to as leaders in the community.   HOWEVER&lt; we had not developed an </a:t>
            </a:r>
            <a:r>
              <a:rPr lang="en-US" baseline="0" dirty="0" err="1" smtClean="0"/>
              <a:t>inhouse</a:t>
            </a:r>
            <a:r>
              <a:rPr lang="en-US" baseline="0" dirty="0" smtClean="0"/>
              <a:t> plan – WHY, we have always been serving outside of our area and not had an event involving our community directly since 2004.</a:t>
            </a:r>
          </a:p>
          <a:p>
            <a:r>
              <a:rPr lang="en-US" baseline="0" dirty="0" smtClean="0"/>
              <a:t>Our preparation was always about going out.  Not responding at our own site. We go busy discussing how we would respond.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7F685-F876-4942-B5D3-B6851B7ABB6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start small. The inclination is to hear presentations and think, I could never do what they are doing. I have felt this myself. Realize this ministry have been growing for over</a:t>
            </a:r>
            <a:r>
              <a:rPr lang="en-US" baseline="0" dirty="0" smtClean="0"/>
              <a:t> 10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7F685-F876-4942-B5D3-B6851B7ABB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94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Sat on long</a:t>
            </a:r>
            <a:r>
              <a:rPr lang="en-US" baseline="0" dirty="0" smtClean="0"/>
              <a:t> term recovery committee, established local VOAD (volunteer organizations active in disasters), partnerships with local emergency management </a:t>
            </a:r>
            <a:r>
              <a:rPr lang="en-US" baseline="0" dirty="0" err="1" smtClean="0"/>
              <a:t>organizaitons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CERT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7F685-F876-4942-B5D3-B6851B7ABB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7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SMALL – Then Reflect Your DNA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7F685-F876-4942-B5D3-B6851B7ABB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7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SMALL --- Reflect</a:t>
            </a:r>
            <a:r>
              <a:rPr lang="en-US" baseline="0" dirty="0" smtClean="0"/>
              <a:t> Your DNA -- Partner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7F685-F876-4942-B5D3-B6851B7ABB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4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Small – Reflect Your DNA – Partner Partner Partner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7F685-F876-4942-B5D3-B6851B7ABB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24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Start Small – Reflect Your DNA – Partner Partner Partner – Go Where Called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 Last. Reflect their agenda, not yours.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7F685-F876-4942-B5D3-B6851B7ABB6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56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whap up with, I wanted to share an AH HA moment I had recently.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7F685-F876-4942-B5D3-B6851B7ABB6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89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7F685-F876-4942-B5D3-B6851B7ABB6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1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8AEBBE-F8B2-42CF-9895-E86A608384EB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CD_Compass.tif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516" y="5817377"/>
            <a:ext cx="2191483" cy="8007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Bradley Hand Bold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Bradley Hand Bold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Bradley Hand Bold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Bradley Hand Bold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Bradley Hand Bold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Gretchen.kerr@northlandchurch.net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Pathways to Resilience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Engaging your congregation and the faith community in building a disaster response team in preparation for a local or national disaster.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7615" y="6003007"/>
            <a:ext cx="3926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Dr. Gretchen S. Kerr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6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CD_Compas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0917" y="2606256"/>
            <a:ext cx="3890917" cy="142018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Bradley Hand Bold"/>
                <a:cs typeface="Bradley Hand Bold"/>
              </a:rPr>
              <a:t>Reflect Your DNA</a:t>
            </a:r>
            <a:endParaRPr lang="en-US" sz="6600" dirty="0">
              <a:latin typeface="Bradley Hand Bold"/>
              <a:cs typeface="Bradley Hand Bold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History of Northland’s Disaster Response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 your niche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9775" y="2324100"/>
            <a:ext cx="7662864" cy="43815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Started by partnering with others – responding as needed, often in cleanup phase.</a:t>
            </a:r>
          </a:p>
          <a:p>
            <a:r>
              <a:rPr lang="en-US" dirty="0" smtClean="0"/>
              <a:t>Developed experienced teams (over time). Shelter Management teams to support our local high school (Red Cross)</a:t>
            </a:r>
          </a:p>
          <a:p>
            <a:r>
              <a:rPr lang="en-US" dirty="0" smtClean="0"/>
              <a:t>Created teams to support EM POD’s at Local malls. The National Guard respond during 1</a:t>
            </a:r>
            <a:r>
              <a:rPr lang="en-US" baseline="30000" dirty="0" smtClean="0"/>
              <a:t>st</a:t>
            </a:r>
            <a:r>
              <a:rPr lang="en-US" dirty="0" smtClean="0"/>
              <a:t> 72 hours, then our teams would take over.</a:t>
            </a:r>
          </a:p>
          <a:p>
            <a:r>
              <a:rPr lang="en-US" dirty="0" smtClean="0"/>
              <a:t>Took on new members and partner with experienced professionals (multiplication).</a:t>
            </a:r>
          </a:p>
          <a:p>
            <a:r>
              <a:rPr lang="en-US" dirty="0" smtClean="0"/>
              <a:t>Eventually transitioned from responding 2-4 weeks following event into more immediate responders .</a:t>
            </a:r>
          </a:p>
          <a:p>
            <a:r>
              <a:rPr lang="en-US" dirty="0" smtClean="0"/>
              <a:t>New niche, were able to roll equipment within 24 hours</a:t>
            </a:r>
            <a:br>
              <a:rPr lang="en-US" dirty="0" smtClean="0"/>
            </a:br>
            <a:r>
              <a:rPr lang="en-US" dirty="0" smtClean="0"/>
              <a:t>stay onsite until </a:t>
            </a:r>
            <a:r>
              <a:rPr lang="en-US" smtClean="0"/>
              <a:t>community stabilized </a:t>
            </a:r>
            <a:r>
              <a:rPr lang="en-US" dirty="0" smtClean="0"/>
              <a:t>(typically 14-18 days).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6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32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66"/>
            <a:ext cx="9178488" cy="688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40"/>
            <a:ext cx="914400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G_19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8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lt skillet sho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1700"/>
            <a:ext cx="4555067" cy="3416300"/>
          </a:xfrm>
          <a:prstGeom prst="rect">
            <a:avLst/>
          </a:prstGeom>
        </p:spPr>
      </p:pic>
      <p:pic>
        <p:nvPicPr>
          <p:cNvPr id="6" name="Picture 5" descr="baby suppli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17" y="0"/>
            <a:ext cx="4582584" cy="3436938"/>
          </a:xfrm>
          <a:prstGeom prst="rect">
            <a:avLst/>
          </a:prstGeom>
        </p:spPr>
      </p:pic>
      <p:pic>
        <p:nvPicPr>
          <p:cNvPr id="7" name="Picture 6" descr="fema corp 3 w food pallet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17" y="0"/>
            <a:ext cx="4582584" cy="3436938"/>
          </a:xfrm>
          <a:prstGeom prst="rect">
            <a:avLst/>
          </a:prstGeom>
        </p:spPr>
      </p:pic>
      <p:pic>
        <p:nvPicPr>
          <p:cNvPr id="8" name="Picture 7" descr="fema corp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3438524"/>
            <a:ext cx="45593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Build a team?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Slow and steady</a:t>
            </a:r>
          </a:p>
          <a:p>
            <a:r>
              <a:rPr lang="en-US" dirty="0" smtClean="0"/>
              <a:t>Annual events to raise awareness and recruit</a:t>
            </a:r>
          </a:p>
          <a:p>
            <a:pPr lvl="1"/>
            <a:r>
              <a:rPr lang="en-US" dirty="0" smtClean="0"/>
              <a:t>Disaster Response Awareness day (May – prior to hurricane season)</a:t>
            </a:r>
          </a:p>
          <a:p>
            <a:r>
              <a:rPr lang="en-US" dirty="0" smtClean="0"/>
              <a:t>Local outreach events used as training for teams</a:t>
            </a:r>
          </a:p>
          <a:p>
            <a:pPr lvl="1"/>
            <a:r>
              <a:rPr lang="en-US" dirty="0" smtClean="0"/>
              <a:t>Orlando International Airport – Full scale event – mobile kitchen</a:t>
            </a:r>
          </a:p>
          <a:p>
            <a:pPr lvl="1"/>
            <a:r>
              <a:rPr lang="en-US" dirty="0" smtClean="0"/>
              <a:t>Local organizations – events</a:t>
            </a:r>
          </a:p>
          <a:p>
            <a:pPr lvl="1"/>
            <a:r>
              <a:rPr lang="en-US" dirty="0" smtClean="0"/>
              <a:t>Community block parties – mobile kitchen provides food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Monthly pot luck meetings – fellowship, training, information sharing</a:t>
            </a:r>
          </a:p>
          <a:p>
            <a:r>
              <a:rPr lang="en-US" dirty="0"/>
              <a:t>Skills Course – two sections – offered twice a year. Each member must review each year. Provides level of </a:t>
            </a:r>
            <a:r>
              <a:rPr lang="en-US" dirty="0" smtClean="0"/>
              <a:t>commitment</a:t>
            </a:r>
          </a:p>
          <a:p>
            <a:r>
              <a:rPr lang="en-US" dirty="0" smtClean="0"/>
              <a:t>CPR – Disaster Response team provides training (licensed under City of Orlando Fire Department)</a:t>
            </a:r>
          </a:p>
          <a:p>
            <a:pPr lvl="1"/>
            <a:r>
              <a:rPr lang="en-US" dirty="0" smtClean="0"/>
              <a:t>Child Care workers</a:t>
            </a:r>
          </a:p>
          <a:p>
            <a:pPr lvl="1"/>
            <a:r>
              <a:rPr lang="en-US" dirty="0" smtClean="0"/>
              <a:t>All Disaster team members</a:t>
            </a:r>
          </a:p>
          <a:p>
            <a:pPr lvl="1"/>
            <a:r>
              <a:rPr lang="en-US" dirty="0" smtClean="0"/>
              <a:t>Community members</a:t>
            </a:r>
          </a:p>
          <a:p>
            <a:pPr lvl="1"/>
            <a:r>
              <a:rPr lang="en-US" dirty="0" smtClean="0"/>
              <a:t>Congregation members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CD_Compas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0917" y="2606256"/>
            <a:ext cx="3890917" cy="142018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Bradley Hand Bold"/>
                <a:cs typeface="Bradley Hand Bold"/>
              </a:rPr>
              <a:t>Partner</a:t>
            </a:r>
            <a:br>
              <a:rPr lang="en-US" sz="6600" dirty="0" smtClean="0">
                <a:latin typeface="Bradley Hand Bold"/>
                <a:cs typeface="Bradley Hand Bold"/>
              </a:rPr>
            </a:br>
            <a:r>
              <a:rPr lang="en-US" sz="6600" dirty="0" smtClean="0">
                <a:latin typeface="Bradley Hand Bold"/>
                <a:cs typeface="Bradley Hand Bold"/>
              </a:rPr>
              <a:t> Partner </a:t>
            </a:r>
            <a:br>
              <a:rPr lang="en-US" sz="6600" dirty="0" smtClean="0">
                <a:latin typeface="Bradley Hand Bold"/>
                <a:cs typeface="Bradley Hand Bold"/>
              </a:rPr>
            </a:br>
            <a:r>
              <a:rPr lang="en-US" sz="6600" dirty="0" smtClean="0">
                <a:latin typeface="Bradley Hand Bold"/>
                <a:cs typeface="Bradley Hand Bold"/>
              </a:rPr>
              <a:t>Partner</a:t>
            </a:r>
            <a:endParaRPr lang="en-US" sz="6600" dirty="0">
              <a:latin typeface="Bradley Hand Bold"/>
              <a:cs typeface="Bradley Hand Bold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History of Northland’s Disaster Response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Gretchen Kerr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Ministry Areas</a:t>
            </a:r>
          </a:p>
          <a:p>
            <a:pPr lvl="1"/>
            <a:r>
              <a:rPr lang="en-US" dirty="0" smtClean="0"/>
              <a:t>Disaster Response</a:t>
            </a:r>
          </a:p>
          <a:p>
            <a:pPr lvl="1"/>
            <a:r>
              <a:rPr lang="en-US" dirty="0" smtClean="0"/>
              <a:t>Prison and Jail Transition</a:t>
            </a:r>
          </a:p>
          <a:p>
            <a:pPr lvl="1"/>
            <a:r>
              <a:rPr lang="en-US" dirty="0" smtClean="0"/>
              <a:t>121Hope (anti-human trafficking)</a:t>
            </a:r>
          </a:p>
          <a:p>
            <a:pPr lvl="1"/>
            <a:r>
              <a:rPr lang="en-US" dirty="0" smtClean="0"/>
              <a:t>Homeless Initiative</a:t>
            </a:r>
          </a:p>
          <a:p>
            <a:pPr lvl="1"/>
            <a:r>
              <a:rPr lang="en-US" dirty="0" smtClean="0"/>
              <a:t>LifeHope – holistic care of the congregation and community in time of need.</a:t>
            </a:r>
          </a:p>
          <a:p>
            <a:pPr lvl="1"/>
            <a:r>
              <a:rPr lang="en-US" dirty="0" smtClean="0"/>
              <a:t>University of Central Florida Masters Social Work (10 clinical interns)</a:t>
            </a:r>
          </a:p>
          <a:p>
            <a:pPr lvl="1"/>
            <a:r>
              <a:rPr lang="en-US" dirty="0" smtClean="0"/>
              <a:t>VISTA (Volunteers In Service </a:t>
            </a:r>
            <a:r>
              <a:rPr lang="en-US" dirty="0"/>
              <a:t>T</a:t>
            </a:r>
            <a:r>
              <a:rPr lang="en-US" dirty="0" smtClean="0"/>
              <a:t>o America)</a:t>
            </a:r>
          </a:p>
          <a:p>
            <a:pPr lvl="1"/>
            <a:r>
              <a:rPr lang="en-US" dirty="0" smtClean="0"/>
              <a:t>Service projects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Executive Director, Compassion And Reconciliation (CARe) Center</a:t>
            </a:r>
          </a:p>
          <a:p>
            <a:endParaRPr lang="en-US" dirty="0"/>
          </a:p>
          <a:p>
            <a:r>
              <a:rPr lang="en-US" dirty="0" smtClean="0"/>
              <a:t>Longwood, FL.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Partners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Local Emergency Management (County, City)</a:t>
            </a:r>
          </a:p>
          <a:p>
            <a:pPr lvl="1"/>
            <a:r>
              <a:rPr lang="en-US" dirty="0" smtClean="0"/>
              <a:t>Seminole County Long term recovery organization</a:t>
            </a:r>
          </a:p>
          <a:p>
            <a:pPr lvl="1"/>
            <a:r>
              <a:rPr lang="en-US" dirty="0" smtClean="0"/>
              <a:t>Tri-County VOAD</a:t>
            </a:r>
          </a:p>
          <a:p>
            <a:pPr lvl="1"/>
            <a:r>
              <a:rPr lang="en-US" dirty="0" smtClean="0"/>
              <a:t>City of Orlando EM – CERT training, weather spotter, 311 operator training, CPR certification (in house)</a:t>
            </a:r>
          </a:p>
          <a:p>
            <a:r>
              <a:rPr lang="en-US" dirty="0" smtClean="0"/>
              <a:t>Other Faith groups</a:t>
            </a:r>
          </a:p>
          <a:p>
            <a:pPr lvl="1"/>
            <a:r>
              <a:rPr lang="en-US" dirty="0" smtClean="0"/>
              <a:t>Train with us, serve on our teams, deploy with us</a:t>
            </a:r>
          </a:p>
          <a:p>
            <a:r>
              <a:rPr lang="en-US" dirty="0" smtClean="0"/>
              <a:t>Share resources and network with other churches</a:t>
            </a:r>
          </a:p>
        </p:txBody>
      </p:sp>
    </p:spTree>
    <p:extLst>
      <p:ext uri="{BB962C8B-B14F-4D97-AF65-F5344CB8AC3E}">
        <p14:creationId xmlns:p14="http://schemas.microsoft.com/office/powerpoint/2010/main" val="11658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Awareness – Build a Kit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7" r="28703"/>
          <a:stretch/>
        </p:blipFill>
        <p:spPr>
          <a:xfrm>
            <a:off x="368300" y="3078162"/>
            <a:ext cx="2273300" cy="232355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854701" y="2784475"/>
            <a:ext cx="2547380" cy="32527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WESH 2 Meteorologist Amy </a:t>
            </a:r>
            <a:r>
              <a:rPr lang="en-US" dirty="0" err="1" smtClean="0"/>
              <a:t>Sweezy</a:t>
            </a:r>
            <a:r>
              <a:rPr lang="en-US" dirty="0" smtClean="0"/>
              <a:t> guest at event</a:t>
            </a:r>
          </a:p>
          <a:p>
            <a:r>
              <a:rPr lang="en-US" dirty="0" smtClean="0"/>
              <a:t>Kids received instruction on all items</a:t>
            </a:r>
          </a:p>
          <a:p>
            <a:r>
              <a:rPr lang="en-US" dirty="0" smtClean="0"/>
              <a:t>Visit tables, answer questions on item, put in bag to create family kit</a:t>
            </a:r>
          </a:p>
          <a:p>
            <a:r>
              <a:rPr lang="en-US" dirty="0" smtClean="0"/>
              <a:t>Fun, food, entertainment</a:t>
            </a:r>
            <a:endParaRPr lang="en-US" dirty="0"/>
          </a:p>
        </p:txBody>
      </p:sp>
      <p:pic>
        <p:nvPicPr>
          <p:cNvPr id="8" name="Picture 7" descr="IMG_05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8863" y="2959101"/>
            <a:ext cx="35179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CD_Compas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0917" y="2606256"/>
            <a:ext cx="3890917" cy="142018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Bradley Hand Bold"/>
                <a:cs typeface="Bradley Hand Bold"/>
              </a:rPr>
              <a:t>Go Where Called</a:t>
            </a:r>
            <a:endParaRPr lang="en-US" sz="6600" dirty="0">
              <a:latin typeface="Bradley Hand Bold"/>
              <a:cs typeface="Bradley Hand Bold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History of Northland’s Disaster Response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1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9775" y="2476500"/>
            <a:ext cx="7662864" cy="356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Ministry philosophy</a:t>
            </a:r>
          </a:p>
          <a:p>
            <a:r>
              <a:rPr lang="en-US" dirty="0" smtClean="0"/>
              <a:t>DR@N (Disaster Response at Northland) team is made up of various levels of trained congregants.</a:t>
            </a:r>
          </a:p>
          <a:p>
            <a:r>
              <a:rPr lang="en-US" dirty="0" smtClean="0"/>
              <a:t>All are welcome – at all levels</a:t>
            </a:r>
          </a:p>
          <a:p>
            <a:r>
              <a:rPr lang="en-US" dirty="0" smtClean="0"/>
              <a:t>Team spans experience levels from within congregation: </a:t>
            </a:r>
          </a:p>
          <a:p>
            <a:pPr lvl="1"/>
            <a:r>
              <a:rPr lang="en-US" dirty="0" smtClean="0"/>
              <a:t>fire chiefs and professionals</a:t>
            </a:r>
          </a:p>
          <a:p>
            <a:pPr lvl="1"/>
            <a:r>
              <a:rPr lang="en-US" dirty="0" smtClean="0"/>
              <a:t>Restaurant professionals; chefs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onstruction workers, mental health professionals,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Teams – based on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Kitchen Team</a:t>
            </a:r>
          </a:p>
          <a:p>
            <a:pPr lvl="1"/>
            <a:r>
              <a:rPr lang="en-US" dirty="0" smtClean="0"/>
              <a:t>Food Handlers certification, Kitchen manager certification</a:t>
            </a:r>
          </a:p>
          <a:p>
            <a:r>
              <a:rPr lang="en-US" dirty="0" smtClean="0"/>
              <a:t>Emotional and Spiritual Care team</a:t>
            </a:r>
          </a:p>
          <a:p>
            <a:pPr lvl="1"/>
            <a:r>
              <a:rPr lang="en-US" dirty="0" smtClean="0"/>
              <a:t>Psychological First Aid, NOVA, CISM trained</a:t>
            </a:r>
          </a:p>
          <a:p>
            <a:r>
              <a:rPr lang="en-US" dirty="0" smtClean="0"/>
              <a:t>Equipment &amp; Debris Removal team</a:t>
            </a:r>
          </a:p>
          <a:p>
            <a:r>
              <a:rPr lang="en-US" dirty="0" smtClean="0"/>
              <a:t>Medial team (professionals)</a:t>
            </a:r>
          </a:p>
          <a:p>
            <a:r>
              <a:rPr lang="en-US" dirty="0" smtClean="0"/>
              <a:t>Behavioral Health Assessment team (Dept. of Health)</a:t>
            </a:r>
          </a:p>
          <a:p>
            <a:r>
              <a:rPr lang="en-US" dirty="0" smtClean="0"/>
              <a:t>Pet Care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1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Deployment based upon being “invited” to assist.</a:t>
            </a:r>
          </a:p>
          <a:p>
            <a:r>
              <a:rPr lang="en-US" dirty="0"/>
              <a:t>Priority given to requests from churches in effected areas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 team members understand the idea of spontaneous volunteers – we only serve as a deployed team. </a:t>
            </a:r>
          </a:p>
          <a:p>
            <a:r>
              <a:rPr lang="en-US" dirty="0" smtClean="0"/>
              <a:t>Basic FEMA classes required for deployment (IS100, 200, 700, 800).</a:t>
            </a:r>
          </a:p>
          <a:p>
            <a:pPr lvl="1"/>
            <a:r>
              <a:rPr lang="en-US" dirty="0" smtClean="0"/>
              <a:t>Teams understand common language, chain of command, etc.</a:t>
            </a:r>
          </a:p>
        </p:txBody>
      </p:sp>
    </p:spTree>
    <p:extLst>
      <p:ext uri="{BB962C8B-B14F-4D97-AF65-F5344CB8AC3E}">
        <p14:creationId xmlns:p14="http://schemas.microsoft.com/office/powerpoint/2010/main" val="27322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CD_Compas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0917" y="2606256"/>
            <a:ext cx="3890917" cy="142018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80248"/>
            <a:ext cx="6400800" cy="2718521"/>
          </a:xfrm>
        </p:spPr>
        <p:txBody>
          <a:bodyPr/>
          <a:lstStyle/>
          <a:p>
            <a:r>
              <a:rPr lang="en-US" sz="6600" dirty="0" smtClean="0">
                <a:latin typeface="Bradley Hand Bold"/>
                <a:cs typeface="Bradley Hand Bold"/>
              </a:rPr>
              <a:t>Reflect Their Agenda</a:t>
            </a:r>
            <a:r>
              <a:rPr lang="en-US" sz="6600" dirty="0">
                <a:latin typeface="Bradley Hand Bold"/>
                <a:cs typeface="Bradley Hand Bold"/>
              </a:rPr>
              <a:t>:</a:t>
            </a:r>
            <a:r>
              <a:rPr lang="en-US" sz="6600" dirty="0" smtClean="0">
                <a:latin typeface="Bradley Hand Bold"/>
                <a:cs typeface="Bradley Hand Bold"/>
              </a:rPr>
              <a:t> </a:t>
            </a:r>
            <a:br>
              <a:rPr lang="en-US" sz="6600" dirty="0" smtClean="0">
                <a:latin typeface="Bradley Hand Bold"/>
                <a:cs typeface="Bradley Hand Bold"/>
              </a:rPr>
            </a:br>
            <a:r>
              <a:rPr lang="en-US" sz="6600" dirty="0" smtClean="0">
                <a:latin typeface="Bradley Hand Bold"/>
                <a:cs typeface="Bradley Hand Bold"/>
              </a:rPr>
              <a:t>not yours</a:t>
            </a:r>
            <a:endParaRPr lang="en-US" sz="6600" dirty="0">
              <a:latin typeface="Bradley Hand Bold"/>
              <a:cs typeface="Bradley Hand Bold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History of Northland’s Disaster Response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1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Team Guidelines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53268" y="2329066"/>
            <a:ext cx="7662864" cy="326716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Assist the host site as needed</a:t>
            </a:r>
          </a:p>
          <a:p>
            <a:pPr lvl="1"/>
            <a:r>
              <a:rPr lang="en-US" dirty="0" smtClean="0"/>
              <a:t>Train and educate if needed, we want to empower them to multiply their skills in the future</a:t>
            </a:r>
          </a:p>
          <a:p>
            <a:pPr lvl="1"/>
            <a:r>
              <a:rPr lang="en-US" dirty="0" smtClean="0"/>
              <a:t>Set up procedures they can maintain after we leave (our stay is 10-14 days)</a:t>
            </a:r>
          </a:p>
          <a:p>
            <a:r>
              <a:rPr lang="en-US" dirty="0" smtClean="0"/>
              <a:t>Show Hospitality and respect for host locations</a:t>
            </a:r>
          </a:p>
          <a:p>
            <a:r>
              <a:rPr lang="en-US" dirty="0" smtClean="0"/>
              <a:t>We are there to serve our host site (not the other way around), they have just experienced trauma</a:t>
            </a:r>
          </a:p>
          <a:p>
            <a:r>
              <a:rPr lang="en-US" dirty="0" smtClean="0"/>
              <a:t> Each deployed team member is screened, background check, application on file and completed an interview process.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Ah, ha moment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2013 – Moore, Oklahoma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Moore, Oklahoma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Tornados hit at 3:00pm</a:t>
            </a:r>
          </a:p>
          <a:p>
            <a:r>
              <a:rPr lang="en-US" dirty="0" smtClean="0"/>
              <a:t>Received the call at 7:00pm to come and assist (former staff member knew the equipment we had and work we did)</a:t>
            </a:r>
          </a:p>
          <a:p>
            <a:r>
              <a:rPr lang="en-US" dirty="0" smtClean="0"/>
              <a:t>Trailers on the road in the morning, Advance team flew out next morning, arriving mid-day</a:t>
            </a:r>
          </a:p>
          <a:p>
            <a:r>
              <a:rPr lang="en-US" dirty="0" smtClean="0"/>
              <a:t>This is what we saw when we arrived….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81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FBO – emotional and  spiritual teams provide services which can lower levels of anxiety and depression</a:t>
            </a:r>
          </a:p>
          <a:p>
            <a:r>
              <a:rPr lang="en-US" dirty="0" smtClean="0"/>
              <a:t>FBO Organizations Provide:</a:t>
            </a:r>
          </a:p>
          <a:p>
            <a:pPr lvl="1"/>
            <a:r>
              <a:rPr lang="en-US" dirty="0" smtClean="0"/>
              <a:t>Positive world view</a:t>
            </a:r>
          </a:p>
          <a:p>
            <a:pPr lvl="1"/>
            <a:r>
              <a:rPr lang="en-US" dirty="0" smtClean="0"/>
              <a:t>Personal empowerment</a:t>
            </a:r>
          </a:p>
          <a:p>
            <a:pPr lvl="1"/>
            <a:r>
              <a:rPr lang="en-US" dirty="0" smtClean="0"/>
              <a:t>Sense of control</a:t>
            </a:r>
          </a:p>
          <a:p>
            <a:pPr lvl="1"/>
            <a:r>
              <a:rPr lang="en-US" dirty="0" smtClean="0"/>
              <a:t>Guidance in decision making</a:t>
            </a:r>
          </a:p>
          <a:p>
            <a:pPr lvl="1"/>
            <a:r>
              <a:rPr lang="en-US" dirty="0" smtClean="0"/>
              <a:t>Social support</a:t>
            </a:r>
          </a:p>
          <a:p>
            <a:r>
              <a:rPr lang="en-US" dirty="0" smtClean="0"/>
              <a:t>These are ALL critical resources of community resilience in aftermath of disaster.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capacity to recover quickly from difficulties, toughness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51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8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5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35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211294"/>
            <a:ext cx="7662864" cy="4430806"/>
          </a:xfrm>
        </p:spPr>
        <p:txBody>
          <a:bodyPr/>
          <a:lstStyle/>
          <a:p>
            <a:r>
              <a:rPr lang="en-US" dirty="0" smtClean="0"/>
              <a:t>When we arrived, 500+ volunteers were already on site</a:t>
            </a:r>
          </a:p>
          <a:p>
            <a:r>
              <a:rPr lang="en-US" dirty="0" smtClean="0"/>
              <a:t>Mountains of supplies were arriving</a:t>
            </a:r>
          </a:p>
          <a:p>
            <a:r>
              <a:rPr lang="en-US" dirty="0" smtClean="0"/>
              <a:t>By day 2 – tractor trailers of supplies were arriving</a:t>
            </a:r>
          </a:p>
          <a:p>
            <a:r>
              <a:rPr lang="en-US" dirty="0" smtClean="0"/>
              <a:t>By day 3 – they were overwhelmed with phone calls</a:t>
            </a:r>
          </a:p>
          <a:p>
            <a:r>
              <a:rPr lang="en-US" dirty="0" smtClean="0"/>
              <a:t>By day 4 – structure was settling in with the help of teams coming from the outside</a:t>
            </a:r>
          </a:p>
          <a:p>
            <a:r>
              <a:rPr lang="en-US" dirty="0" smtClean="0"/>
              <a:t>Every room in the sanctuary was filled with supplies or people</a:t>
            </a:r>
          </a:p>
          <a:p>
            <a:r>
              <a:rPr lang="en-US" dirty="0" smtClean="0"/>
              <a:t>Sunday was coming ----- church!!!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Coordinated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38294"/>
            <a:ext cx="7662864" cy="36815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Developed an in-house local disaster response plan</a:t>
            </a:r>
          </a:p>
          <a:p>
            <a:r>
              <a:rPr lang="en-US" dirty="0" smtClean="0"/>
              <a:t>Guidelines for safety planning for congregants and staff already in place</a:t>
            </a:r>
          </a:p>
          <a:p>
            <a:r>
              <a:rPr lang="en-US" dirty="0" smtClean="0"/>
              <a:t>Summary of plan (assuming similar event as in Moore)</a:t>
            </a:r>
          </a:p>
          <a:p>
            <a:pPr lvl="1"/>
            <a:r>
              <a:rPr lang="en-US" dirty="0" smtClean="0"/>
              <a:t>Facilities Department – IC</a:t>
            </a:r>
          </a:p>
          <a:p>
            <a:pPr lvl="1"/>
            <a:r>
              <a:rPr lang="en-US" dirty="0" smtClean="0"/>
              <a:t>Disaster response team – Logistics – Volunteers  </a:t>
            </a:r>
          </a:p>
          <a:p>
            <a:pPr lvl="2"/>
            <a:r>
              <a:rPr lang="en-US" dirty="0" smtClean="0"/>
              <a:t>Volunteer Reception Center (for our congregants/volunteers)</a:t>
            </a:r>
          </a:p>
          <a:p>
            <a:pPr lvl="2"/>
            <a:r>
              <a:rPr lang="en-US" dirty="0" smtClean="0"/>
              <a:t>Point of Distribution (on site)</a:t>
            </a:r>
          </a:p>
          <a:p>
            <a:pPr lvl="2"/>
            <a:r>
              <a:rPr lang="en-US" dirty="0" smtClean="0"/>
              <a:t>Work orders and response to needs of congregation/community</a:t>
            </a:r>
          </a:p>
          <a:p>
            <a:pPr lvl="3"/>
            <a:r>
              <a:rPr lang="en-US" dirty="0" smtClean="0"/>
              <a:t>Debris removal, tarps, etc.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2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Reason Why!</a:t>
            </a:r>
            <a:endParaRPr lang="en-US" dirty="0"/>
          </a:p>
        </p:txBody>
      </p:sp>
      <p:pic>
        <p:nvPicPr>
          <p:cNvPr id="7" name="Content Placeholder 6" descr="IMG_3668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r="6570"/>
          <a:stretch>
            <a:fillRect/>
          </a:stretch>
        </p:blipFill>
        <p:spPr>
          <a:xfrm>
            <a:off x="245363" y="2390774"/>
            <a:ext cx="3967737" cy="3425825"/>
          </a:xfrm>
        </p:spPr>
      </p:pic>
      <p:pic>
        <p:nvPicPr>
          <p:cNvPr id="8" name="Content Placeholder 7" descr="Screen Shot 2015-06-07 at 5.52.00 PM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3" t="19079" r="1987" b="6986"/>
          <a:stretch/>
        </p:blipFill>
        <p:spPr>
          <a:xfrm>
            <a:off x="4330700" y="1739901"/>
            <a:ext cx="4785003" cy="4848878"/>
          </a:xfrm>
        </p:spPr>
      </p:pic>
    </p:spTree>
    <p:extLst>
      <p:ext uri="{BB962C8B-B14F-4D97-AF65-F5344CB8AC3E}">
        <p14:creationId xmlns:p14="http://schemas.microsoft.com/office/powerpoint/2010/main" val="333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7680" y="2316242"/>
            <a:ext cx="55886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QUESTIONS ???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762000" y="2784474"/>
            <a:ext cx="7656512" cy="29813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Dr. Gretchen Kerr</a:t>
            </a:r>
          </a:p>
          <a:p>
            <a:r>
              <a:rPr lang="en-US" sz="3200" dirty="0" smtClean="0"/>
              <a:t>Northland, A Church Distributed</a:t>
            </a:r>
          </a:p>
          <a:p>
            <a:r>
              <a:rPr lang="en-US" sz="3200" dirty="0" smtClean="0">
                <a:hlinkClick r:id="rId2"/>
              </a:rPr>
              <a:t>Gretchen.kerr@northlandchurch.net</a:t>
            </a:r>
            <a:endParaRPr lang="en-US" sz="3200" dirty="0" smtClean="0"/>
          </a:p>
          <a:p>
            <a:r>
              <a:rPr lang="en-US" sz="3200" dirty="0" smtClean="0"/>
              <a:t>Office: 407-949-7190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24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293904"/>
            <a:ext cx="7662864" cy="326716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Bradley Hand Bold"/>
                <a:cs typeface="Bradley Hand Bold"/>
              </a:rPr>
              <a:t>Start Small</a:t>
            </a:r>
          </a:p>
          <a:p>
            <a:r>
              <a:rPr lang="en-US" sz="3600" dirty="0" smtClean="0">
                <a:latin typeface="Bradley Hand Bold"/>
                <a:cs typeface="Bradley Hand Bold"/>
              </a:rPr>
              <a:t>Reflect your DNA</a:t>
            </a:r>
          </a:p>
          <a:p>
            <a:r>
              <a:rPr lang="en-US" sz="3600" dirty="0" smtClean="0">
                <a:latin typeface="Bradley Hand Bold"/>
                <a:cs typeface="Bradley Hand Bold"/>
              </a:rPr>
              <a:t>Partner – Partner – Partner</a:t>
            </a:r>
          </a:p>
          <a:p>
            <a:r>
              <a:rPr lang="en-US" sz="3600" dirty="0" smtClean="0">
                <a:latin typeface="Bradley Hand Bold"/>
                <a:cs typeface="Bradley Hand Bold"/>
              </a:rPr>
              <a:t>Go where called</a:t>
            </a:r>
          </a:p>
          <a:p>
            <a:r>
              <a:rPr lang="en-US" sz="3600" dirty="0" smtClean="0">
                <a:latin typeface="Bradley Hand Bold"/>
                <a:cs typeface="Bradley Hand Bold"/>
              </a:rPr>
              <a:t>Their agenda not yours</a:t>
            </a:r>
            <a:endParaRPr lang="en-US" sz="3600" dirty="0"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288912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CD_Compas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0917" y="2606256"/>
            <a:ext cx="3890917" cy="142018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Bradley Hand Bold"/>
                <a:cs typeface="Bradley Hand Bold"/>
              </a:rPr>
              <a:t>Start Small</a:t>
            </a:r>
            <a:endParaRPr lang="en-US" sz="6600" dirty="0">
              <a:latin typeface="Bradley Hand Bold"/>
              <a:cs typeface="Bradley Hand Bold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History of Northland’s Disaster Response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Response: 2004 - present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916456" y="2539173"/>
            <a:ext cx="3949773" cy="325278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Our Community Response</a:t>
            </a:r>
          </a:p>
          <a:p>
            <a:r>
              <a:rPr lang="en-US" dirty="0" smtClean="0"/>
              <a:t>8/2004 Charlie, Francis &amp; Jeanne</a:t>
            </a:r>
          </a:p>
          <a:p>
            <a:r>
              <a:rPr lang="en-US" dirty="0" smtClean="0"/>
              <a:t>2/2007 Lake County tornado (21 deaths)</a:t>
            </a:r>
          </a:p>
          <a:p>
            <a:r>
              <a:rPr lang="en-US" dirty="0" smtClean="0"/>
              <a:t>8/2008 TS Fay (local flooding)</a:t>
            </a:r>
          </a:p>
          <a:p>
            <a:r>
              <a:rPr lang="en-US" dirty="0" smtClean="0"/>
              <a:t>6/2012 TS Debby, Live Oak, FL.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131820"/>
            <a:ext cx="3937409" cy="448488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Local &amp; National Response</a:t>
            </a:r>
          </a:p>
          <a:p>
            <a:r>
              <a:rPr lang="en-US" dirty="0" smtClean="0"/>
              <a:t>8/2005 Hurricane Katrina</a:t>
            </a:r>
          </a:p>
          <a:p>
            <a:r>
              <a:rPr lang="en-US" dirty="0" smtClean="0"/>
              <a:t>9/2005 Hurricane Rita</a:t>
            </a:r>
          </a:p>
          <a:p>
            <a:r>
              <a:rPr lang="en-US" dirty="0" smtClean="0"/>
              <a:t>1/2010 Haiti Earthquake (5 months)</a:t>
            </a:r>
          </a:p>
          <a:p>
            <a:r>
              <a:rPr lang="en-US" dirty="0" smtClean="0"/>
              <a:t>4/2011 Pleasant Grove, AL. tornado</a:t>
            </a:r>
          </a:p>
          <a:p>
            <a:r>
              <a:rPr lang="en-US" dirty="0" smtClean="0"/>
              <a:t>4/2011 Tuscaloosa, AL. tornado</a:t>
            </a:r>
          </a:p>
          <a:p>
            <a:r>
              <a:rPr lang="en-US" dirty="0" smtClean="0"/>
              <a:t>10/2012 Hurricane Sandy, Far Rockaway, NY.</a:t>
            </a:r>
          </a:p>
          <a:p>
            <a:r>
              <a:rPr lang="en-US" dirty="0" smtClean="0"/>
              <a:t>5/2013 Moore Ok, tornado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Ministry Milestones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4312" y="2799486"/>
            <a:ext cx="8658750" cy="28860"/>
          </a:xfrm>
          <a:prstGeom prst="line">
            <a:avLst/>
          </a:prstGeom>
          <a:ln w="1270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835438" y="3389605"/>
            <a:ext cx="946368" cy="1923379"/>
            <a:chOff x="4564120" y="3389605"/>
            <a:chExt cx="946368" cy="1923379"/>
          </a:xfrm>
        </p:grpSpPr>
        <p:sp>
          <p:nvSpPr>
            <p:cNvPr id="11" name="Line Callout 1 10"/>
            <p:cNvSpPr/>
            <p:nvPr/>
          </p:nvSpPr>
          <p:spPr>
            <a:xfrm>
              <a:off x="4572000" y="3389605"/>
              <a:ext cx="914400" cy="612648"/>
            </a:xfrm>
            <a:prstGeom prst="borderCallout1">
              <a:avLst>
                <a:gd name="adj1" fmla="val 18750"/>
                <a:gd name="adj2" fmla="val -8333"/>
                <a:gd name="adj3" fmla="val -92419"/>
                <a:gd name="adj4" fmla="val -519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4/2012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64120" y="4112655"/>
              <a:ext cx="946368" cy="1200329"/>
            </a:xfrm>
            <a:prstGeom prst="rect">
              <a:avLst/>
            </a:prstGeom>
            <a:solidFill>
              <a:srgbClr val="0A3363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26’ Mobile 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Kitchen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arrives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910032" y="3389605"/>
            <a:ext cx="918873" cy="2485477"/>
            <a:chOff x="6687016" y="3389605"/>
            <a:chExt cx="918873" cy="2485477"/>
          </a:xfrm>
        </p:grpSpPr>
        <p:sp>
          <p:nvSpPr>
            <p:cNvPr id="12" name="Line Callout 1 11"/>
            <p:cNvSpPr/>
            <p:nvPr/>
          </p:nvSpPr>
          <p:spPr>
            <a:xfrm>
              <a:off x="6691489" y="3389605"/>
              <a:ext cx="914400" cy="612648"/>
            </a:xfrm>
            <a:prstGeom prst="borderCallout1">
              <a:avLst>
                <a:gd name="adj1" fmla="val 18750"/>
                <a:gd name="adj2" fmla="val -8333"/>
                <a:gd name="adj3" fmla="val -92419"/>
                <a:gd name="adj4" fmla="val -519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2012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87016" y="4120755"/>
              <a:ext cx="918873" cy="1754327"/>
            </a:xfrm>
            <a:prstGeom prst="rect">
              <a:avLst/>
            </a:prstGeom>
            <a:solidFill>
              <a:srgbClr val="0A3363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Travel out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of state to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Major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events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75248" y="3391129"/>
            <a:ext cx="956735" cy="2483953"/>
            <a:chOff x="7888662" y="3391129"/>
            <a:chExt cx="956735" cy="2483953"/>
          </a:xfrm>
        </p:grpSpPr>
        <p:sp>
          <p:nvSpPr>
            <p:cNvPr id="13" name="Line Callout 1 12"/>
            <p:cNvSpPr/>
            <p:nvPr/>
          </p:nvSpPr>
          <p:spPr>
            <a:xfrm>
              <a:off x="7888662" y="3391129"/>
              <a:ext cx="914400" cy="612648"/>
            </a:xfrm>
            <a:prstGeom prst="borderCallout1">
              <a:avLst>
                <a:gd name="adj1" fmla="val 18750"/>
                <a:gd name="adj2" fmla="val -8333"/>
                <a:gd name="adj3" fmla="val -92419"/>
                <a:gd name="adj4" fmla="val -519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2013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98314" y="4120755"/>
              <a:ext cx="947083" cy="1754327"/>
            </a:xfrm>
            <a:prstGeom prst="rect">
              <a:avLst/>
            </a:prstGeom>
            <a:solidFill>
              <a:srgbClr val="0A3363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Aware  of and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called to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Local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events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06507" y="3391129"/>
            <a:ext cx="1478323" cy="3335309"/>
            <a:chOff x="2143916" y="3391129"/>
            <a:chExt cx="1478323" cy="3335309"/>
          </a:xfrm>
        </p:grpSpPr>
        <p:sp>
          <p:nvSpPr>
            <p:cNvPr id="10" name="Line Callout 1 9"/>
            <p:cNvSpPr/>
            <p:nvPr/>
          </p:nvSpPr>
          <p:spPr>
            <a:xfrm>
              <a:off x="2187209" y="3391129"/>
              <a:ext cx="914400" cy="612648"/>
            </a:xfrm>
            <a:prstGeom prst="borderCallout1">
              <a:avLst>
                <a:gd name="adj1" fmla="val 18750"/>
                <a:gd name="adj2" fmla="val -8333"/>
                <a:gd name="adj3" fmla="val -92419"/>
                <a:gd name="adj4" fmla="val -519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2005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43916" y="4141115"/>
              <a:ext cx="1478323" cy="258532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Develop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Local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Partnerships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With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Emergency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Management &amp;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Community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Partners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3179" y="3391129"/>
            <a:ext cx="1269946" cy="3335309"/>
            <a:chOff x="375213" y="3391129"/>
            <a:chExt cx="1140066" cy="3335309"/>
          </a:xfrm>
        </p:grpSpPr>
        <p:sp>
          <p:nvSpPr>
            <p:cNvPr id="8" name="Line Callout 1 7"/>
            <p:cNvSpPr/>
            <p:nvPr/>
          </p:nvSpPr>
          <p:spPr>
            <a:xfrm>
              <a:off x="432936" y="3391129"/>
              <a:ext cx="914400" cy="612648"/>
            </a:xfrm>
            <a:prstGeom prst="borderCallout1">
              <a:avLst>
                <a:gd name="adj1" fmla="val 18750"/>
                <a:gd name="adj2" fmla="val -8333"/>
                <a:gd name="adj3" fmla="val -92419"/>
                <a:gd name="adj4" fmla="val -519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2004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5213" y="4141115"/>
              <a:ext cx="1140066" cy="2585323"/>
            </a:xfrm>
            <a:prstGeom prst="rect">
              <a:avLst/>
            </a:prstGeom>
            <a:solidFill>
              <a:srgbClr val="0A3363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Begin journey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Of responding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To local and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National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disasters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03053" y="3412135"/>
            <a:ext cx="1095384" cy="3308373"/>
            <a:chOff x="4555653" y="3389605"/>
            <a:chExt cx="1095384" cy="3308373"/>
          </a:xfrm>
        </p:grpSpPr>
        <p:sp>
          <p:nvSpPr>
            <p:cNvPr id="29" name="Line Callout 1 28"/>
            <p:cNvSpPr/>
            <p:nvPr/>
          </p:nvSpPr>
          <p:spPr>
            <a:xfrm>
              <a:off x="4572000" y="3389605"/>
              <a:ext cx="914400" cy="612648"/>
            </a:xfrm>
            <a:prstGeom prst="borderCallout1">
              <a:avLst>
                <a:gd name="adj1" fmla="val 18750"/>
                <a:gd name="adj2" fmla="val -8333"/>
                <a:gd name="adj3" fmla="val -92419"/>
                <a:gd name="adj4" fmla="val -519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2010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55653" y="4112655"/>
              <a:ext cx="1095384" cy="2585323"/>
            </a:xfrm>
            <a:prstGeom prst="rect">
              <a:avLst/>
            </a:prstGeom>
            <a:solidFill>
              <a:srgbClr val="0A3363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Develop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Structure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Deploy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Forms and Process,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Required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Deploy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training 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33130" y="3389605"/>
            <a:ext cx="946368" cy="3308373"/>
            <a:chOff x="4564120" y="3389605"/>
            <a:chExt cx="946368" cy="3308373"/>
          </a:xfrm>
        </p:grpSpPr>
        <p:sp>
          <p:nvSpPr>
            <p:cNvPr id="33" name="Line Callout 1 32"/>
            <p:cNvSpPr/>
            <p:nvPr/>
          </p:nvSpPr>
          <p:spPr>
            <a:xfrm>
              <a:off x="4572000" y="3389605"/>
              <a:ext cx="914400" cy="612648"/>
            </a:xfrm>
            <a:prstGeom prst="borderCallout1">
              <a:avLst>
                <a:gd name="adj1" fmla="val 18750"/>
                <a:gd name="adj2" fmla="val -8333"/>
                <a:gd name="adj3" fmla="val -92419"/>
                <a:gd name="adj4" fmla="val -519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2011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64120" y="4112655"/>
              <a:ext cx="946368" cy="2585323"/>
            </a:xfrm>
            <a:prstGeom prst="rect">
              <a:avLst/>
            </a:prstGeom>
            <a:solidFill>
              <a:srgbClr val="0A3363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CERT,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Began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Regular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Training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Process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And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Events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To</a:t>
              </a:r>
            </a:p>
            <a:p>
              <a:r>
                <a:rPr lang="en-US" dirty="0">
                  <a:solidFill>
                    <a:srgbClr val="FFFFFF"/>
                  </a:solidFill>
                </a:rPr>
                <a:t>T</a:t>
              </a:r>
              <a:r>
                <a:rPr lang="en-US" dirty="0" smtClean="0">
                  <a:solidFill>
                    <a:srgbClr val="FFFFFF"/>
                  </a:solidFill>
                </a:rPr>
                <a:t>rain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48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Humble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38294"/>
            <a:ext cx="7662864" cy="32671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2004 – 2007 ministry was in the formative stages</a:t>
            </a:r>
          </a:p>
          <a:p>
            <a:r>
              <a:rPr lang="en-US" dirty="0" smtClean="0"/>
              <a:t>Katrina response (2005)</a:t>
            </a:r>
          </a:p>
          <a:p>
            <a:pPr lvl="1"/>
            <a:r>
              <a:rPr lang="en-US" dirty="0" smtClean="0"/>
              <a:t>Early beginnings of formative ministry</a:t>
            </a:r>
          </a:p>
          <a:p>
            <a:pPr lvl="1"/>
            <a:r>
              <a:rPr lang="en-US" dirty="0" smtClean="0"/>
              <a:t>Congregation supported through contributions</a:t>
            </a:r>
          </a:p>
          <a:p>
            <a:pPr lvl="1"/>
            <a:r>
              <a:rPr lang="en-US" dirty="0" smtClean="0"/>
              <a:t>Teams sent to assist in with rebuilding – Partnerships develop</a:t>
            </a:r>
          </a:p>
          <a:p>
            <a:r>
              <a:rPr lang="en-US" dirty="0" smtClean="0"/>
              <a:t>2010 Haiti Earthquake</a:t>
            </a:r>
          </a:p>
          <a:p>
            <a:pPr lvl="1"/>
            <a:r>
              <a:rPr lang="en-US" dirty="0" smtClean="0"/>
              <a:t>Partnered with other organizations</a:t>
            </a:r>
          </a:p>
          <a:p>
            <a:pPr lvl="1"/>
            <a:r>
              <a:rPr lang="en-US" dirty="0" smtClean="0"/>
              <a:t>Formalized deployment, training, credentialing</a:t>
            </a:r>
          </a:p>
          <a:p>
            <a:pPr lvl="1"/>
            <a:r>
              <a:rPr lang="en-US" dirty="0" smtClean="0"/>
              <a:t>Deployed 50 team members over 5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small; grow as God leads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051425" y="2445870"/>
            <a:ext cx="3902075" cy="350566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2004 partnered with others using equipment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2005 trailer for building in Gulfport, Al – New Orleans, LA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2007 donated 2</a:t>
            </a:r>
            <a:r>
              <a:rPr lang="en-US" baseline="30000" dirty="0" smtClean="0"/>
              <a:t>nd</a:t>
            </a:r>
            <a:r>
              <a:rPr lang="en-US" dirty="0" smtClean="0"/>
              <a:t> supply trailer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RBHAT – ESF8 following Haiti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2010 CERT members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2012 Purchased mobile kitchen (borrow truck to pull it)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2013 added large supply trailer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2014 Leased truck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55900"/>
            <a:ext cx="3517900" cy="2900258"/>
          </a:xfrm>
        </p:spPr>
      </p:pic>
      <p:pic>
        <p:nvPicPr>
          <p:cNvPr id="10" name="Picture Placeholder 9" descr="100_0499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2314575" y="1293917"/>
            <a:ext cx="1736725" cy="1736725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980906"/>
            <a:ext cx="2409825" cy="1668164"/>
          </a:xfrm>
        </p:spPr>
      </p:pic>
    </p:spTree>
    <p:extLst>
      <p:ext uri="{BB962C8B-B14F-4D97-AF65-F5344CB8AC3E}">
        <p14:creationId xmlns:p14="http://schemas.microsoft.com/office/powerpoint/2010/main" val="27619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1726</TotalTime>
  <Words>1791</Words>
  <Application>Microsoft Office PowerPoint</Application>
  <PresentationFormat>On-screen Show (4:3)</PresentationFormat>
  <Paragraphs>249</Paragraphs>
  <Slides>37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Bradley Hand Bold</vt:lpstr>
      <vt:lpstr>Calibri</vt:lpstr>
      <vt:lpstr>Wingdings</vt:lpstr>
      <vt:lpstr>Genesis</vt:lpstr>
      <vt:lpstr>Pathways to Resilience</vt:lpstr>
      <vt:lpstr>Dr. Gretchen Kerr</vt:lpstr>
      <vt:lpstr>Resilience</vt:lpstr>
      <vt:lpstr>Lessons Learned</vt:lpstr>
      <vt:lpstr>Start Small</vt:lpstr>
      <vt:lpstr>Response: 2004 - present</vt:lpstr>
      <vt:lpstr>Major Ministry Milestones</vt:lpstr>
      <vt:lpstr>Small Humble Beginnings</vt:lpstr>
      <vt:lpstr>Start small; grow as God leads</vt:lpstr>
      <vt:lpstr>Reflect Your DNA</vt:lpstr>
      <vt:lpstr>Understand your niche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Build a team?</vt:lpstr>
      <vt:lpstr>Team Development</vt:lpstr>
      <vt:lpstr>Partner  Partner  Partner</vt:lpstr>
      <vt:lpstr>Community Partners</vt:lpstr>
      <vt:lpstr>Awareness – Build a Kit</vt:lpstr>
      <vt:lpstr>Go Where Called</vt:lpstr>
      <vt:lpstr>Patience</vt:lpstr>
      <vt:lpstr>Teams – based on skills</vt:lpstr>
      <vt:lpstr>Deployment</vt:lpstr>
      <vt:lpstr>Reflect Their Agenda:  not yours</vt:lpstr>
      <vt:lpstr>Our Team Guidelines</vt:lpstr>
      <vt:lpstr>Ah, ha moment</vt:lpstr>
      <vt:lpstr>Moore, Oklahoma</vt:lpstr>
      <vt:lpstr>PowerPoint Presentation</vt:lpstr>
      <vt:lpstr>PowerPoint Presentation</vt:lpstr>
      <vt:lpstr>PowerPoint Presentation</vt:lpstr>
      <vt:lpstr>Realization</vt:lpstr>
      <vt:lpstr>Coordinated Plans</vt:lpstr>
      <vt:lpstr>The Reason Why!</vt:lpstr>
      <vt:lpstr>PowerPoint Presentation</vt:lpstr>
      <vt:lpstr>Contact Information</vt:lpstr>
    </vt:vector>
  </TitlesOfParts>
  <Company>Northland, aChurch Distributed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Gretchen Kerr</dc:creator>
  <cp:lastModifiedBy>Madilynn Dixon</cp:lastModifiedBy>
  <cp:revision>39</cp:revision>
  <dcterms:created xsi:type="dcterms:W3CDTF">2015-06-06T18:23:17Z</dcterms:created>
  <dcterms:modified xsi:type="dcterms:W3CDTF">2015-06-08T19:27:31Z</dcterms:modified>
</cp:coreProperties>
</file>